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3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A7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8" autoAdjust="0"/>
    <p:restoredTop sz="94714" autoAdjust="0"/>
  </p:normalViewPr>
  <p:slideViewPr>
    <p:cSldViewPr>
      <p:cViewPr>
        <p:scale>
          <a:sx n="77" d="100"/>
          <a:sy n="77" d="100"/>
        </p:scale>
        <p:origin x="-1038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50BB5F3-9C0B-47FF-A144-73246D87CA01}" type="datetimeFigureOut">
              <a:rPr lang="ru-RU"/>
              <a:pPr>
                <a:defRPr/>
              </a:pPr>
              <a:t>23.08.2020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48689CF-BA4A-4054-998C-BDC07D37EF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57630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Прямоугольник 9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10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65A8BA3-25DA-467C-A0E7-F2D682690BB9}" type="datetimeFigureOut">
              <a:rPr lang="ru-RU"/>
              <a:pPr>
                <a:defRPr/>
              </a:pPr>
              <a:t>23.08.2020</a:t>
            </a:fld>
            <a:endParaRPr lang="ru-RU" dirty="0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1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2AAA4F3-CA71-403C-8598-87638F64EB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4C476-7789-456F-92E8-F45F619A24AB}" type="datetimeFigureOut">
              <a:rPr lang="ru-RU"/>
              <a:pPr>
                <a:defRPr/>
              </a:pPr>
              <a:t>23.08.2020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79EF1-AE78-472D-814F-FE5AEB1223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463AA-FDE8-4A9A-A477-C83FAA8739D7}" type="datetimeFigureOut">
              <a:rPr lang="ru-RU"/>
              <a:pPr>
                <a:defRPr/>
              </a:pPr>
              <a:t>23.08.2020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1D3AB-78B5-46BC-A22C-EDDDBF7E77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EB13C-69F9-44B0-89FF-3552D5DAC175}" type="datetimeFigureOut">
              <a:rPr lang="ru-RU"/>
              <a:pPr>
                <a:defRPr/>
              </a:pPr>
              <a:t>23.08.2020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8EA27-3312-4620-BDBE-0F4E445A866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0780B-4D75-44EE-9664-36FE51342BF3}" type="datetimeFigureOut">
              <a:rPr lang="ru-RU"/>
              <a:pPr>
                <a:defRPr/>
              </a:pPr>
              <a:t>23.08.2020</a:t>
            </a:fld>
            <a:endParaRPr lang="ru-RU" dirty="0"/>
          </a:p>
        </p:txBody>
      </p:sp>
      <p:sp>
        <p:nvSpPr>
          <p:cNvPr id="8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501D525-0B26-436C-B37A-4231791830C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4C7D7B1-7C61-438A-95DB-2673E68ADA15}" type="datetimeFigureOut">
              <a:rPr lang="ru-RU"/>
              <a:pPr>
                <a:defRPr/>
              </a:pPr>
              <a:t>23.08.2020</a:t>
            </a:fld>
            <a:endParaRPr lang="ru-RU" dirty="0"/>
          </a:p>
        </p:txBody>
      </p:sp>
      <p:sp>
        <p:nvSpPr>
          <p:cNvPr id="6" name="Номер слайда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2083109-DBC4-415C-833D-191DE20C4E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5E120DA-342A-45A5-A403-DCABF9CDE137}" type="datetimeFigureOut">
              <a:rPr lang="ru-RU"/>
              <a:pPr>
                <a:defRPr/>
              </a:pPr>
              <a:t>23.08.2020</a:t>
            </a:fld>
            <a:endParaRPr lang="ru-RU" dirty="0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9FA38F7-2401-48DC-AF15-4868A69B8A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7C141-D29F-4888-BB83-429E6399943A}" type="datetimeFigureOut">
              <a:rPr lang="ru-RU"/>
              <a:pPr>
                <a:defRPr/>
              </a:pPr>
              <a:t>23.08.2020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E4322-7078-4212-9B85-AED6B3137F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6E410-3729-4476-9FE1-27BA8438ACCE}" type="datetimeFigureOut">
              <a:rPr lang="ru-RU"/>
              <a:pPr>
                <a:defRPr/>
              </a:pPr>
              <a:t>23.08.2020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D709FC1-2FA9-4609-B1DA-1C4CEB14D6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D8164-49EE-4834-8640-CFA177CDA7DF}" type="datetimeFigureOut">
              <a:rPr lang="ru-RU"/>
              <a:pPr>
                <a:defRPr/>
              </a:pPr>
              <a:t>23.08.2020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3BDB-9531-488C-B0FA-8D5FF3EC05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Прямоугольник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9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D505D2F-418A-4EA4-9AFD-163DDC48EA93}" type="datetimeFigureOut">
              <a:rPr lang="ru-RU"/>
              <a:pPr>
                <a:defRPr/>
              </a:pPr>
              <a:t>23.08.2020</a:t>
            </a:fld>
            <a:endParaRPr lang="ru-RU" dirty="0"/>
          </a:p>
        </p:txBody>
      </p:sp>
      <p:sp>
        <p:nvSpPr>
          <p:cNvPr id="10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 smtClean="0"/>
            </a:lvl1pPr>
          </a:lstStyle>
          <a:p>
            <a:pPr>
              <a:defRPr/>
            </a:pPr>
            <a:fld id="{AC4F91F2-E7F6-4705-82BE-B684FFD9E69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63FDFD7-8456-4A49-B919-4B8FDBE69E16}" type="datetimeFigureOut">
              <a:rPr lang="ru-RU"/>
              <a:pPr>
                <a:defRPr/>
              </a:pPr>
              <a:t>23.08.2020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03CE4E95-E9CB-4169-83EE-A17F296334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4" r:id="rId4"/>
    <p:sldLayoutId id="2147483675" r:id="rId5"/>
    <p:sldLayoutId id="2147483670" r:id="rId6"/>
    <p:sldLayoutId id="2147483676" r:id="rId7"/>
    <p:sldLayoutId id="2147483669" r:id="rId8"/>
    <p:sldLayoutId id="2147483677" r:id="rId9"/>
    <p:sldLayoutId id="2147483668" r:id="rId10"/>
    <p:sldLayoutId id="214748367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</p:titleStyle>
    <p:bodyStyle>
      <a:lvl1pPr marL="319088" indent="-319088" algn="l" rtl="0" fontAlgn="base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fontAlgn="base">
        <a:spcBef>
          <a:spcPts val="400"/>
        </a:spcBef>
        <a:spcAft>
          <a:spcPct val="0"/>
        </a:spcAft>
        <a:buClr>
          <a:srgbClr val="FEB80A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fontAlgn="base">
        <a:spcBef>
          <a:spcPts val="400"/>
        </a:spcBef>
        <a:spcAft>
          <a:spcPct val="0"/>
        </a:spcAft>
        <a:buClr>
          <a:srgbClr val="00ADD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285860"/>
            <a:ext cx="8358187" cy="2071687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dirty="0"/>
              <a:t/>
            </a:r>
            <a:br>
              <a:rPr lang="ru-RU" sz="4800" dirty="0"/>
            </a:br>
            <a:r>
              <a:rPr lang="ru-RU" sz="5400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«ПСИХОЛОГИЯ СПОРТА</a:t>
            </a:r>
            <a:r>
              <a:rPr lang="ru-RU" sz="5400" i="1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4800" i="1" dirty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020272" y="188640"/>
            <a:ext cx="1872208" cy="507831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tx1"/>
                </a:solidFill>
                <a:latin typeface="+mn-lt"/>
              </a:rPr>
              <a:t>Главный критерий </a:t>
            </a:r>
            <a:r>
              <a:rPr lang="ru-RU" i="1" dirty="0">
                <a:solidFill>
                  <a:schemeClr val="tx1"/>
                </a:solidFill>
                <a:latin typeface="+mn-lt"/>
              </a:rPr>
              <a:t>деятельности практического психолога спорта – быть полезным спортсмену и тренеру, своим непосредственным участием способствовать росту спортивных результатов и совершенствованию личности спортсмена.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708920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+mj-lt"/>
              </a:rPr>
              <a:t>Специфика спорта </a:t>
            </a:r>
            <a:r>
              <a:rPr lang="ru-RU" sz="2400" i="1" dirty="0">
                <a:latin typeface="+mj-lt"/>
              </a:rPr>
              <a:t>– в зрелищности, привлекающей на стадионы и другие спортивные сооружения, к телеэкранам, в кинозалы многомиллионные массы людей, переживающих перипетии спортивных поединков, активно выражающих свои симпатии и антипатии спортсменам и командам. Эти зрелища несут в себе могучий эмоциональный заряд, влияющих на эмоциональную жизнь болельщиков. Возникла и оформилась социальная спортивная психология – отрасль спортивной психологии, изучающая социальную специфику психического отражения в спортивной деятельности.</a:t>
            </a:r>
          </a:p>
        </p:txBody>
      </p:sp>
      <p:pic>
        <p:nvPicPr>
          <p:cNvPr id="6" name="Рисунок 5" descr="Vill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4235078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object_46.1321994876.10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332656"/>
            <a:ext cx="3456384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7992888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i="1" dirty="0"/>
              <a:t>Специфика спорта как вида деятельности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340768"/>
            <a:ext cx="83529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+mn-lt"/>
              </a:rPr>
              <a:t>Спорт</a:t>
            </a:r>
            <a:r>
              <a:rPr lang="ru-RU" sz="2800" i="1" dirty="0">
                <a:latin typeface="+mn-lt"/>
              </a:rPr>
              <a:t> – одно из любимых детищ цивилизации и с момента своего зарождения имеет не только апологетов, но и критиков.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068960"/>
            <a:ext cx="47525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latin typeface="+mn-lt"/>
              </a:rPr>
              <a:t>Достигая успеха, спортсмен, тренер видят, чувствуют себя в центре событий, происходящих вокруг них. </a:t>
            </a:r>
          </a:p>
          <a:p>
            <a:r>
              <a:rPr lang="ru-RU" sz="2400" i="1" dirty="0">
                <a:latin typeface="+mn-lt"/>
              </a:rPr>
              <a:t>И для многих типажей личности, представленных в спорте, это оказывается превыше всего в системе ценностных ориентаций.</a:t>
            </a:r>
          </a:p>
        </p:txBody>
      </p:sp>
      <p:pic>
        <p:nvPicPr>
          <p:cNvPr id="7" name="Рисунок 6" descr="12900263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34847" y="2708920"/>
            <a:ext cx="4109153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63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1272" y="685331"/>
            <a:ext cx="6552728" cy="617266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88640"/>
            <a:ext cx="313184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+mj-lt"/>
              </a:rPr>
              <a:t>Пьедестал почета в спорте </a:t>
            </a:r>
            <a:r>
              <a:rPr lang="ru-RU" sz="2800" dirty="0">
                <a:latin typeface="+mj-lt"/>
              </a:rPr>
              <a:t>– один их символов выделения своего «Я». Пребывая на высшей ступеньке почета, спортсмен чувствует себя в единственном на данный момент в центре искусственно созданной ситуации в мире спорта.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50123" y="3441680"/>
            <a:ext cx="5593877" cy="34163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kk-KZ" sz="3600" i="1" dirty="0">
                <a:latin typeface="+mn-lt"/>
              </a:rPr>
              <a:t>Если не бегаешь, пока здоров, придется побегать, когда заболеешь.</a:t>
            </a:r>
          </a:p>
          <a:p>
            <a:pPr algn="r"/>
            <a:r>
              <a:rPr lang="kk-KZ" sz="3600" i="1" dirty="0">
                <a:latin typeface="+mn-lt"/>
              </a:rPr>
              <a:t>Гораций </a:t>
            </a:r>
          </a:p>
          <a:p>
            <a:pPr algn="r"/>
            <a:r>
              <a:rPr lang="kk-KZ" sz="3600" i="1" dirty="0">
                <a:latin typeface="+mn-lt"/>
              </a:rPr>
              <a:t>(Квинт Гораций Флакк)  </a:t>
            </a:r>
            <a:endParaRPr lang="ru-RU" sz="3600" i="1" dirty="0">
              <a:latin typeface="+mn-lt"/>
            </a:endParaRPr>
          </a:p>
        </p:txBody>
      </p:sp>
      <p:pic>
        <p:nvPicPr>
          <p:cNvPr id="6" name="Рисунок 5" descr="images (3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908720"/>
            <a:ext cx="3367616" cy="3600400"/>
          </a:xfrm>
          <a:prstGeom prst="ellipse">
            <a:avLst/>
          </a:prstGeom>
          <a:ln w="63500" cap="rnd">
            <a:solidFill>
              <a:schemeClr val="bg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75000"/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428875" y="571500"/>
            <a:ext cx="6500813" cy="3071813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Aft>
                <a:spcPts val="0"/>
              </a:spcAft>
              <a:defRPr/>
            </a:pPr>
            <a:r>
              <a:rPr lang="ru-RU" sz="4000" i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Надо непременно встряхивать себя физически, чтобы быть здоровым нравственно.</a:t>
            </a:r>
            <a:br>
              <a:rPr lang="ru-RU" sz="4000" i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ru-RU" sz="4000" b="1" i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Л.Н. Толстой</a:t>
            </a:r>
            <a:r>
              <a:rPr lang="ru-RU" sz="4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4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ru-RU" sz="4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 descr="sport2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3143248"/>
            <a:ext cx="5257104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3968" y="476672"/>
            <a:ext cx="4572000" cy="56323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i="1" dirty="0">
                <a:latin typeface="+mn-lt"/>
              </a:rPr>
              <a:t>Психология спорта</a:t>
            </a:r>
            <a:r>
              <a:rPr lang="ru-RU" sz="2400" i="1" dirty="0">
                <a:latin typeface="+mn-lt"/>
              </a:rPr>
              <a:t> изучает закономерности психической деятельности людей в условиях тренировок и соревнований.</a:t>
            </a:r>
          </a:p>
          <a:p>
            <a:endParaRPr lang="ru-RU" sz="2400" i="1" dirty="0">
              <a:latin typeface="+mn-lt"/>
            </a:endParaRPr>
          </a:p>
          <a:p>
            <a:r>
              <a:rPr lang="ru-RU" sz="2400" b="1" i="1" dirty="0">
                <a:latin typeface="+mn-lt"/>
              </a:rPr>
              <a:t>Психология спорта </a:t>
            </a:r>
            <a:r>
              <a:rPr lang="ru-RU" sz="2400" i="1" dirty="0">
                <a:latin typeface="+mn-lt"/>
              </a:rPr>
              <a:t>принадлежит к числу очень молодых прикладных отраслей психологической науки. </a:t>
            </a:r>
          </a:p>
          <a:p>
            <a:endParaRPr lang="ru-RU" sz="2400" i="1" dirty="0">
              <a:latin typeface="+mn-lt"/>
            </a:endParaRPr>
          </a:p>
          <a:p>
            <a:r>
              <a:rPr lang="ru-RU" sz="2400" i="1" dirty="0">
                <a:latin typeface="+mn-lt"/>
              </a:rPr>
              <a:t>Понятие </a:t>
            </a:r>
            <a:r>
              <a:rPr lang="ru-RU" sz="2400" b="1" i="1" dirty="0">
                <a:latin typeface="+mn-lt"/>
              </a:rPr>
              <a:t>«психология спорта» </a:t>
            </a:r>
            <a:r>
              <a:rPr lang="ru-RU" sz="2400" i="1" dirty="0">
                <a:latin typeface="+mn-lt"/>
              </a:rPr>
              <a:t>впервые появилось в статьях </a:t>
            </a:r>
            <a:r>
              <a:rPr lang="ru-RU" sz="2400" i="1" u="sng" dirty="0">
                <a:latin typeface="+mn-lt"/>
              </a:rPr>
              <a:t>Пьера де Кубертена </a:t>
            </a:r>
            <a:r>
              <a:rPr lang="ru-RU" sz="2400" i="1" dirty="0">
                <a:latin typeface="+mn-lt"/>
              </a:rPr>
              <a:t>– основателя Олимпийских игр современности.</a:t>
            </a:r>
          </a:p>
        </p:txBody>
      </p:sp>
      <p:pic>
        <p:nvPicPr>
          <p:cNvPr id="5" name="Рисунок 4" descr="48_pi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916832"/>
            <a:ext cx="3839763" cy="307181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23528" y="692696"/>
            <a:ext cx="3722494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i="1" dirty="0">
                <a:solidFill>
                  <a:schemeClr val="bg1"/>
                </a:solidFill>
              </a:rPr>
              <a:t>Психология спорта 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357166"/>
            <a:ext cx="8153400" cy="990600"/>
          </a:xfrm>
        </p:spPr>
        <p:txBody>
          <a:bodyPr/>
          <a:lstStyle/>
          <a:p>
            <a:r>
              <a:rPr lang="ru-RU" sz="4000" i="1" dirty="0">
                <a:solidFill>
                  <a:srgbClr val="17A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и задачи психологии спорта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5611c5dc3b86af27afcb8d16f7d55ed2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714488"/>
            <a:ext cx="3175000" cy="459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28596" y="1428736"/>
            <a:ext cx="47149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2"/>
              </a:buClr>
              <a:buFont typeface="Arial" pitchFamily="34" charset="0"/>
              <a:buChar char="•"/>
            </a:pPr>
            <a:r>
              <a:rPr lang="ru-RU" sz="2800" i="1" dirty="0">
                <a:latin typeface="+mn-lt"/>
              </a:rPr>
              <a:t> Изучение психологических закономерностей формирования у спортсменов и команд спортивного мастерства и качеств, необходимых для участия в соревнованиях;</a:t>
            </a:r>
          </a:p>
          <a:p>
            <a:endParaRPr lang="ru-RU" sz="2800" i="1" dirty="0">
              <a:latin typeface="+mn-lt"/>
            </a:endParaRPr>
          </a:p>
          <a:p>
            <a:pPr>
              <a:buClr>
                <a:schemeClr val="accent2"/>
              </a:buClr>
              <a:buFont typeface="Arial" pitchFamily="34" charset="0"/>
              <a:buChar char="•"/>
            </a:pPr>
            <a:r>
              <a:rPr lang="ru-RU" sz="2800" i="1" dirty="0">
                <a:latin typeface="+mn-lt"/>
              </a:rPr>
              <a:t>Разработка психологически обоснованных методов тренировки и подготовки к соревнованиям.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764704"/>
            <a:ext cx="7428501" cy="5847968"/>
          </a:xfrm>
          <a:prstGeom prst="rect">
            <a:avLst/>
          </a:prstGeom>
        </p:spPr>
      </p:pic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08912" cy="9906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 спортивной психологии</a:t>
            </a:r>
            <a:r>
              <a:rPr lang="ru-RU" b="1" i="1" dirty="0">
                <a:solidFill>
                  <a:schemeClr val="tx1"/>
                </a:solidFill>
              </a:rPr>
              <a:t/>
            </a:r>
            <a:br>
              <a:rPr lang="ru-RU" b="1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268760"/>
            <a:ext cx="43924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ru-RU" sz="2800" i="1" dirty="0">
                <a:latin typeface="+mn-lt"/>
              </a:rPr>
              <a:t>психологические особенности спортивной деятельности в ее разнообразных видах</a:t>
            </a:r>
            <a:r>
              <a:rPr lang="en-US" sz="2800" i="1" dirty="0">
                <a:latin typeface="+mn-lt"/>
              </a:rPr>
              <a:t>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3717032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ru-RU" sz="2800" i="1" dirty="0">
                <a:latin typeface="+mn-lt"/>
              </a:rPr>
              <a:t>психологические особенности личности спортсмена.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820472" cy="576064"/>
          </a:xfrm>
        </p:spPr>
        <p:txBody>
          <a:bodyPr/>
          <a:lstStyle/>
          <a:p>
            <a:pPr lvl="0"/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практического психолога в спорте</a:t>
            </a:r>
            <a:b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1124744"/>
            <a:ext cx="311745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sz="2800" i="1" dirty="0"/>
              <a:t>Психодиагностика</a:t>
            </a:r>
          </a:p>
        </p:txBody>
      </p:sp>
      <p:pic>
        <p:nvPicPr>
          <p:cNvPr id="4" name="Рисунок 3" descr="20100620125821_csp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276872"/>
            <a:ext cx="6696744" cy="362693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1520" y="980728"/>
            <a:ext cx="4572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400" i="1" dirty="0"/>
              <a:t>Психолого-педагогические и психогигиенические рекомендации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2708920"/>
            <a:ext cx="415056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i="1" dirty="0"/>
              <a:t>Психологическую подготовка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6165304"/>
            <a:ext cx="8208912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000" i="1" dirty="0"/>
              <a:t>Ситуативное управление состоянием и поведением спортсмена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34163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600" b="1" i="1" dirty="0">
                <a:latin typeface="+mn-lt"/>
              </a:rPr>
              <a:t>Психодиагностика в спорте </a:t>
            </a:r>
            <a:r>
              <a:rPr lang="ru-RU" sz="3600" i="1" dirty="0">
                <a:latin typeface="+mn-lt"/>
              </a:rPr>
              <a:t>– это использование методов психологии для оценки тех психических процессов, состояний и качеств спортсменов, от которых зависит успех спортивной деятельности. </a:t>
            </a:r>
          </a:p>
        </p:txBody>
      </p:sp>
      <p:pic>
        <p:nvPicPr>
          <p:cNvPr id="6" name="Рисунок 5" descr="69 k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9000" y="2852936"/>
            <a:ext cx="5715000" cy="36099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Рисунок 6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933056"/>
            <a:ext cx="3223032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764704"/>
            <a:ext cx="4572000" cy="5262979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2800" b="1" i="1" dirty="0"/>
              <a:t>Психолого-педагогические и психогигиенические рекомендации </a:t>
            </a:r>
            <a:r>
              <a:rPr lang="ru-RU" sz="2800" i="1" dirty="0"/>
              <a:t>могут относиться к отбору учеников для занятия определенным видом спорта, определенному тренировочному занятию или циклу, соревнованиям или определенному соревнованию и спортивному режиму.</a:t>
            </a:r>
          </a:p>
        </p:txBody>
      </p:sp>
      <p:pic>
        <p:nvPicPr>
          <p:cNvPr id="5" name="Рисунок 4" descr="displa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548680"/>
            <a:ext cx="3836676" cy="57606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611231"/>
            <a:ext cx="9144000" cy="22467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i="1" dirty="0">
                <a:latin typeface="+mn-lt"/>
              </a:rPr>
              <a:t>Ситуативное управление состоянием и поведением спортсмена </a:t>
            </a:r>
            <a:r>
              <a:rPr lang="ru-RU" sz="2800" i="1" dirty="0">
                <a:latin typeface="+mn-lt"/>
              </a:rPr>
              <a:t>осуществляется в тех случаях, когда обнаружены недостатки в психологической подготовке и требуется срочное влияние на психическое состояние спортсмена.</a:t>
            </a:r>
          </a:p>
        </p:txBody>
      </p:sp>
      <p:pic>
        <p:nvPicPr>
          <p:cNvPr id="6" name="Рисунок 5" descr="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0"/>
            <a:ext cx="6959600" cy="45593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3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463</TotalTime>
  <Words>423</Words>
  <Application>Microsoft Office PowerPoint</Application>
  <PresentationFormat>Экран (4:3)</PresentationFormat>
  <Paragraphs>33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Обычная</vt:lpstr>
      <vt:lpstr> «ПСИХОЛОГИЯ СПОРТА»</vt:lpstr>
      <vt:lpstr>Презентация PowerPoint</vt:lpstr>
      <vt:lpstr>Презентация PowerPoint</vt:lpstr>
      <vt:lpstr>Цели и задачи психологии спорта </vt:lpstr>
      <vt:lpstr>Предмет спортивной психологии </vt:lpstr>
      <vt:lpstr>Работа практического психолога в спорте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Презентация:  «Системы управления технологическими процессами»</dc:title>
  <dc:creator>User</dc:creator>
  <cp:lastModifiedBy>Оксана</cp:lastModifiedBy>
  <cp:revision>63</cp:revision>
  <dcterms:created xsi:type="dcterms:W3CDTF">2011-10-27T01:46:59Z</dcterms:created>
  <dcterms:modified xsi:type="dcterms:W3CDTF">2020-08-23T11:15:52Z</dcterms:modified>
</cp:coreProperties>
</file>